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75" r:id="rId2"/>
    <p:sldId id="431" r:id="rId3"/>
    <p:sldId id="260" r:id="rId4"/>
    <p:sldId id="377" r:id="rId5"/>
    <p:sldId id="430" r:id="rId6"/>
    <p:sldId id="451" r:id="rId7"/>
    <p:sldId id="450" r:id="rId8"/>
    <p:sldId id="438" r:id="rId9"/>
    <p:sldId id="429" r:id="rId10"/>
    <p:sldId id="432" r:id="rId11"/>
    <p:sldId id="433" r:id="rId12"/>
    <p:sldId id="436" r:id="rId13"/>
    <p:sldId id="434" r:id="rId14"/>
    <p:sldId id="435" r:id="rId15"/>
    <p:sldId id="439" r:id="rId16"/>
    <p:sldId id="441" r:id="rId17"/>
    <p:sldId id="443" r:id="rId18"/>
    <p:sldId id="442" r:id="rId19"/>
    <p:sldId id="440" r:id="rId20"/>
    <p:sldId id="445" r:id="rId21"/>
    <p:sldId id="444" r:id="rId22"/>
    <p:sldId id="446" r:id="rId23"/>
    <p:sldId id="448" r:id="rId24"/>
    <p:sldId id="449" r:id="rId25"/>
    <p:sldId id="447" r:id="rId26"/>
    <p:sldId id="461" r:id="rId27"/>
    <p:sldId id="452" r:id="rId28"/>
    <p:sldId id="453" r:id="rId29"/>
    <p:sldId id="454" r:id="rId30"/>
    <p:sldId id="455" r:id="rId31"/>
    <p:sldId id="456" r:id="rId32"/>
    <p:sldId id="459" r:id="rId33"/>
    <p:sldId id="460" r:id="rId34"/>
    <p:sldId id="457" r:id="rId35"/>
    <p:sldId id="458" r:id="rId36"/>
    <p:sldId id="462" r:id="rId37"/>
    <p:sldId id="464" r:id="rId38"/>
    <p:sldId id="465" r:id="rId39"/>
    <p:sldId id="471" r:id="rId40"/>
    <p:sldId id="468" r:id="rId41"/>
    <p:sldId id="466" r:id="rId42"/>
    <p:sldId id="467" r:id="rId43"/>
    <p:sldId id="472" r:id="rId44"/>
    <p:sldId id="473" r:id="rId45"/>
    <p:sldId id="475" r:id="rId46"/>
    <p:sldId id="477" r:id="rId47"/>
    <p:sldId id="474" r:id="rId48"/>
    <p:sldId id="470" r:id="rId49"/>
    <p:sldId id="46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80" d="100"/>
          <a:sy n="80" d="100"/>
        </p:scale>
        <p:origin x="367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_CVPR_2019/papers/Kirillov_Panoptic_Segmentation_CVPR_2019_paper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11.403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access.thecvf.com/content_CVPR_2019/papers/Kirillov_Panoptic_Segmentation_CVPR_2019_paper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xiv.org/abs/1801.0086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Instance segmentation </a:t>
            </a:r>
            <a:r>
              <a:rPr lang="en-US" dirty="0"/>
              <a:t>evaluated on instance classification     </a:t>
            </a:r>
          </a:p>
          <a:p>
            <a:r>
              <a:rPr lang="en-US" dirty="0"/>
              <a:t>Same methods as object detection    </a:t>
            </a:r>
          </a:p>
          <a:p>
            <a:r>
              <a:rPr lang="en-US" dirty="0"/>
              <a:t>Mean intersection over Union, </a:t>
            </a:r>
            <a:r>
              <a:rPr lang="en-US" dirty="0" err="1"/>
              <a:t>mIoU</a:t>
            </a:r>
            <a:endParaRPr lang="en-US" dirty="0"/>
          </a:p>
          <a:p>
            <a:r>
              <a:rPr lang="en-US" dirty="0"/>
              <a:t>Mean average precision, </a:t>
            </a:r>
            <a:r>
              <a:rPr lang="en-US" dirty="0" err="1"/>
              <a:t>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3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Panoptic segmentation </a:t>
            </a:r>
            <a:r>
              <a:rPr lang="en-US" dirty="0"/>
              <a:t>must evaluate both stuff and thing classification     </a:t>
            </a:r>
          </a:p>
          <a:p>
            <a:r>
              <a:rPr lang="en-US" dirty="0"/>
              <a:t>Objects (things) should be correctly classified  </a:t>
            </a:r>
          </a:p>
          <a:p>
            <a:r>
              <a:rPr lang="en-US" dirty="0"/>
              <a:t>Pixels in background (stuff) should be correctly classified   </a:t>
            </a:r>
          </a:p>
          <a:p>
            <a:r>
              <a:rPr lang="en-US" dirty="0"/>
              <a:t>Possible approaches  </a:t>
            </a:r>
          </a:p>
          <a:p>
            <a:pPr lvl="1"/>
            <a:r>
              <a:rPr lang="en-US" dirty="0"/>
              <a:t>Evaluate use weighted sum of stuff and thing metrics </a:t>
            </a:r>
          </a:p>
          <a:p>
            <a:pPr lvl="1"/>
            <a:r>
              <a:rPr lang="en-US" dirty="0"/>
              <a:t>Create integrated panoptic metric, </a:t>
            </a:r>
            <a:r>
              <a:rPr lang="en-US" b="1" dirty="0"/>
              <a:t>Panoptic Quotient </a:t>
            </a:r>
          </a:p>
        </p:txBody>
      </p:sp>
    </p:spTree>
    <p:extLst>
      <p:ext uri="{BB962C8B-B14F-4D97-AF65-F5344CB8AC3E}">
        <p14:creationId xmlns:p14="http://schemas.microsoft.com/office/powerpoint/2010/main" val="1122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dirty="0"/>
              <a:t>How do we define TP, FN and FP for </a:t>
            </a:r>
            <a:r>
              <a:rPr lang="en-US" b="1" dirty="0"/>
              <a:t>panoptic segmentation</a:t>
            </a:r>
            <a:r>
              <a:rPr lang="en-US" dirty="0"/>
              <a:t>?</a:t>
            </a:r>
            <a:r>
              <a:rPr lang="en-US" b="1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EB95A-7A65-40CF-A02F-76AA0D31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58" y="2130146"/>
            <a:ext cx="9058237" cy="3945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CF739-E04D-48EA-8E16-019D438E2F3C}"/>
              </a:ext>
            </a:extLst>
          </p:cNvPr>
          <p:cNvSpPr txBox="1"/>
          <p:nvPr/>
        </p:nvSpPr>
        <p:spPr>
          <a:xfrm>
            <a:off x="1042988" y="6212222"/>
            <a:ext cx="60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From: </a:t>
            </a:r>
            <a:r>
              <a:rPr lang="en-US" sz="1800" dirty="0">
                <a:hlinkClick r:id="rId3"/>
              </a:rPr>
              <a:t>Kirillov, et. al, 2019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8235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evaluates for both stuff and thing accuracy for ground truth, </a:t>
                </a:r>
                <a:r>
                  <a:rPr lang="en-US" i="1" dirty="0"/>
                  <a:t>g</a:t>
                </a:r>
                <a:r>
                  <a:rPr lang="en-US" dirty="0"/>
                  <a:t>, and classification </a:t>
                </a:r>
                <a:r>
                  <a:rPr lang="en-US" i="1" dirty="0"/>
                  <a:t>p</a:t>
                </a: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rewritten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0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written by components: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𝑠𝑒𝑔𝑚𝑒𝑛𝑡𝑎𝑡𝑖𝑜𝑛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𝑟𝑒𝑐𝑜𝑔𝑛𝑖𝑡𝑖𝑜𝑛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𝑅𝑄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𝑅𝑄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score</a:t>
                </a:r>
              </a:p>
              <a:p>
                <a:r>
                  <a:rPr lang="en-US" dirty="0"/>
                  <a:t>SQ and RQ are not independent  </a:t>
                </a:r>
              </a:p>
              <a:p>
                <a:r>
                  <a:rPr lang="en-US" dirty="0"/>
                  <a:t>SQ is only measured over matched segments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073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665245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Semantic segmentation attempts to classify each pixel in an image</a:t>
            </a:r>
          </a:p>
          <a:p>
            <a:r>
              <a:rPr lang="en-US" dirty="0"/>
              <a:t>Each type of stuff is classified under a single label category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Automobiles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Buildings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Classification does not differentiate between instances </a:t>
            </a:r>
          </a:p>
          <a:p>
            <a:r>
              <a:rPr lang="en-US" dirty="0"/>
              <a:t>Context is important in terms of classification and scene understanding</a:t>
            </a:r>
          </a:p>
          <a:p>
            <a:pPr lvl="1"/>
            <a:r>
              <a:rPr lang="en-US" dirty="0"/>
              <a:t>Cars are on roads </a:t>
            </a:r>
          </a:p>
          <a:p>
            <a:pPr lvl="1"/>
            <a:r>
              <a:rPr lang="en-US" dirty="0"/>
              <a:t>Arms, legs, heads are parts of people 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Early attempts at deep semantic segmentation algorithms </a:t>
            </a:r>
          </a:p>
          <a:p>
            <a:r>
              <a:rPr lang="en-US" dirty="0"/>
              <a:t>Early attempts used convolutional followed by other layers   </a:t>
            </a:r>
          </a:p>
          <a:p>
            <a:pPr lvl="1"/>
            <a:r>
              <a:rPr lang="en-US" dirty="0"/>
              <a:t>Fully connected layers – e.g. a VGG 16 architecture</a:t>
            </a:r>
          </a:p>
          <a:p>
            <a:pPr lvl="1"/>
            <a:r>
              <a:rPr lang="en-US" dirty="0"/>
              <a:t>Recurrent layers to capture spatial context </a:t>
            </a:r>
          </a:p>
          <a:p>
            <a:pPr lvl="1"/>
            <a:r>
              <a:rPr lang="en-US" dirty="0"/>
              <a:t>Results had limited accuracy at high computational cost </a:t>
            </a:r>
          </a:p>
          <a:p>
            <a:r>
              <a:rPr lang="en-US" dirty="0"/>
              <a:t>The</a:t>
            </a:r>
            <a:r>
              <a:rPr lang="en-US" b="1" dirty="0"/>
              <a:t> Fully Convolutional Network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Long, et.al., 2014</a:t>
            </a:r>
            <a:r>
              <a:rPr lang="en-US" dirty="0"/>
              <a:t>, was reasonably accurate  </a:t>
            </a:r>
          </a:p>
          <a:p>
            <a:pPr lvl="1"/>
            <a:r>
              <a:rPr lang="en-US" dirty="0"/>
              <a:t>Based on VGG-16, but replace FC layers with </a:t>
            </a:r>
            <a:r>
              <a:rPr lang="en-US" dirty="0" err="1"/>
              <a:t>softmax</a:t>
            </a:r>
            <a:r>
              <a:rPr lang="en-US" dirty="0"/>
              <a:t> layer</a:t>
            </a:r>
          </a:p>
          <a:p>
            <a:pPr lvl="1"/>
            <a:r>
              <a:rPr lang="en-US" dirty="0"/>
              <a:t>Achieved context sensitivity by multiple down-samples with 2x2 max-pooling layers</a:t>
            </a:r>
          </a:p>
          <a:p>
            <a:pPr lvl="1"/>
            <a:r>
              <a:rPr lang="en-US" dirty="0"/>
              <a:t>Could not adapt to different scales </a:t>
            </a:r>
          </a:p>
          <a:p>
            <a:pPr lvl="1"/>
            <a:r>
              <a:rPr lang="en-US" dirty="0"/>
              <a:t>Produced blocky output</a:t>
            </a:r>
          </a:p>
        </p:txBody>
      </p:sp>
    </p:spTree>
    <p:extLst>
      <p:ext uri="{BB962C8B-B14F-4D97-AF65-F5344CB8AC3E}">
        <p14:creationId xmlns:p14="http://schemas.microsoft.com/office/powerpoint/2010/main" val="298228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2019</a:t>
            </a:r>
            <a:r>
              <a:rPr lang="en-US" dirty="0"/>
              <a:t>, is a fully convolutional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BA59F-D1A8-A6D9-7EC0-B5B82368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69" y="2381126"/>
            <a:ext cx="6327611" cy="42746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use an </a:t>
            </a:r>
            <a:r>
              <a:rPr lang="en-US" b="1" dirty="0"/>
              <a:t>encoder-decoder architecture </a:t>
            </a:r>
          </a:p>
          <a:p>
            <a:r>
              <a:rPr lang="en-US" dirty="0"/>
              <a:t>Convolutional encoder layers create feature map </a:t>
            </a:r>
          </a:p>
          <a:p>
            <a:r>
              <a:rPr lang="en-US" dirty="0"/>
              <a:t>Encoder layers down-sample to </a:t>
            </a:r>
            <a:r>
              <a:rPr lang="en-US" b="1" dirty="0"/>
              <a:t>5 decreasing scales </a:t>
            </a:r>
            <a:r>
              <a:rPr lang="en-US" dirty="0"/>
              <a:t>with 2x2 max-pooling – a </a:t>
            </a:r>
            <a:r>
              <a:rPr lang="en-US" b="1" dirty="0"/>
              <a:t>feature pyramid</a:t>
            </a:r>
          </a:p>
          <a:p>
            <a:r>
              <a:rPr lang="en-US" dirty="0"/>
              <a:t>Decoder layers are up-sample with 2x2 convolution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B79688C-9799-AB18-D0D6-31A342D58F54}"/>
              </a:ext>
            </a:extLst>
          </p:cNvPr>
          <p:cNvSpPr/>
          <p:nvPr/>
        </p:nvSpPr>
        <p:spPr>
          <a:xfrm rot="5400000">
            <a:off x="6505708" y="1088791"/>
            <a:ext cx="511422" cy="2505539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5EA52C8-FF79-7B7C-97FB-AF4FDA27DC66}"/>
              </a:ext>
            </a:extLst>
          </p:cNvPr>
          <p:cNvSpPr/>
          <p:nvPr/>
        </p:nvSpPr>
        <p:spPr>
          <a:xfrm rot="5400000">
            <a:off x="9111761" y="11509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68F02-6DCA-B041-8DD6-94ABE76CAED7}"/>
              </a:ext>
            </a:extLst>
          </p:cNvPr>
          <p:cNvSpPr txBox="1"/>
          <p:nvPr/>
        </p:nvSpPr>
        <p:spPr>
          <a:xfrm>
            <a:off x="8094785" y="1681300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6ADDF-A8BC-8C20-17A6-99EDA8422D12}"/>
              </a:ext>
            </a:extLst>
          </p:cNvPr>
          <p:cNvSpPr txBox="1"/>
          <p:nvPr/>
        </p:nvSpPr>
        <p:spPr>
          <a:xfrm>
            <a:off x="5621216" y="1682264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9ADBD6-234A-12EE-3E75-5471ACC1516F}"/>
              </a:ext>
            </a:extLst>
          </p:cNvPr>
          <p:cNvSpPr/>
          <p:nvPr/>
        </p:nvSpPr>
        <p:spPr>
          <a:xfrm>
            <a:off x="5977303" y="310717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A7022-C631-F39F-1D09-E8D675D42A29}"/>
              </a:ext>
            </a:extLst>
          </p:cNvPr>
          <p:cNvSpPr/>
          <p:nvPr/>
        </p:nvSpPr>
        <p:spPr>
          <a:xfrm>
            <a:off x="6368561" y="4574932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E30EF3-ED51-5D55-A7BB-D37080859972}"/>
              </a:ext>
            </a:extLst>
          </p:cNvPr>
          <p:cNvSpPr/>
          <p:nvPr/>
        </p:nvSpPr>
        <p:spPr>
          <a:xfrm>
            <a:off x="6893903" y="5306123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AEF785-EAAC-2887-7FFF-346BB46ED08A}"/>
              </a:ext>
            </a:extLst>
          </p:cNvPr>
          <p:cNvSpPr/>
          <p:nvPr/>
        </p:nvSpPr>
        <p:spPr>
          <a:xfrm>
            <a:off x="7464667" y="583521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6D9CBA-16A4-6690-B272-88B8F8286679}"/>
              </a:ext>
            </a:extLst>
          </p:cNvPr>
          <p:cNvSpPr/>
          <p:nvPr/>
        </p:nvSpPr>
        <p:spPr>
          <a:xfrm>
            <a:off x="7464667" y="6139034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27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15" grpId="0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2019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Decoder layers concatenate </a:t>
            </a:r>
            <a:r>
              <a:rPr lang="en-US" dirty="0" err="1"/>
              <a:t>upsampled</a:t>
            </a:r>
            <a:r>
              <a:rPr lang="en-US" dirty="0"/>
              <a:t> and output from encoder Convolutional layers</a:t>
            </a:r>
            <a:endParaRPr lang="en-US" b="1" dirty="0"/>
          </a:p>
          <a:p>
            <a:r>
              <a:rPr lang="en-US" dirty="0"/>
              <a:t>Concatenation at all levels but largest scale </a:t>
            </a:r>
          </a:p>
          <a:p>
            <a:r>
              <a:rPr lang="en-US" dirty="0"/>
              <a:t>Concatenation maintains context information at all scales</a:t>
            </a:r>
          </a:p>
          <a:p>
            <a:r>
              <a:rPr lang="en-US" dirty="0"/>
              <a:t>Segmentation map output using </a:t>
            </a:r>
            <a:r>
              <a:rPr lang="en-US" b="1" dirty="0" err="1"/>
              <a:t>softmax</a:t>
            </a:r>
            <a:r>
              <a:rPr lang="en-US" b="1" dirty="0"/>
              <a:t> layer</a:t>
            </a:r>
            <a:r>
              <a:rPr lang="en-US" dirty="0"/>
              <a:t> at full resolution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E2A2FF-FCAA-5955-6C32-44EE5B118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65" y="2373923"/>
            <a:ext cx="3869041" cy="431613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9E80C23-99D6-E059-1A3E-0B93420B9C71}"/>
              </a:ext>
            </a:extLst>
          </p:cNvPr>
          <p:cNvSpPr/>
          <p:nvPr/>
        </p:nvSpPr>
        <p:spPr>
          <a:xfrm>
            <a:off x="7869115" y="2329962"/>
            <a:ext cx="1002323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ADC1C5-1410-F7F8-27BF-C98FCB499F0B}"/>
              </a:ext>
            </a:extLst>
          </p:cNvPr>
          <p:cNvSpPr/>
          <p:nvPr/>
        </p:nvSpPr>
        <p:spPr>
          <a:xfrm>
            <a:off x="7313735" y="5121519"/>
            <a:ext cx="1002323" cy="156853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A9177D-102F-5437-6750-D6DFBC985243}"/>
              </a:ext>
            </a:extLst>
          </p:cNvPr>
          <p:cNvSpPr/>
          <p:nvPr/>
        </p:nvSpPr>
        <p:spPr>
          <a:xfrm>
            <a:off x="9344757" y="2121877"/>
            <a:ext cx="1768720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Segmentation methods attempt to divide images into similar segments </a:t>
            </a:r>
          </a:p>
          <a:p>
            <a:r>
              <a:rPr lang="en-US" dirty="0"/>
              <a:t>Classical segmentation method attempted to group pixels in like classes </a:t>
            </a:r>
          </a:p>
          <a:p>
            <a:pPr lvl="1"/>
            <a:r>
              <a:rPr lang="en-US" dirty="0"/>
              <a:t>Work started in early days of CV – 1970s    </a:t>
            </a:r>
          </a:p>
          <a:p>
            <a:pPr lvl="1"/>
            <a:r>
              <a:rPr lang="en-US" dirty="0"/>
              <a:t>Primarily based on clustering models, but many other algorithms  </a:t>
            </a:r>
          </a:p>
          <a:p>
            <a:pPr lvl="1"/>
            <a:r>
              <a:rPr lang="en-US" dirty="0"/>
              <a:t>Often used complex hand-engineered features  </a:t>
            </a:r>
          </a:p>
          <a:p>
            <a:r>
              <a:rPr lang="en-US" dirty="0"/>
              <a:t>Since about 2015, deep neural network architectures have dominated image segmentation   </a:t>
            </a:r>
          </a:p>
          <a:p>
            <a:pPr lvl="1"/>
            <a:r>
              <a:rPr lang="en-US" dirty="0"/>
              <a:t>Our focus for this lesson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5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2019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maintain context and  scale U-Net divides large images into overlapping tiles</a:t>
            </a:r>
          </a:p>
          <a:p>
            <a:r>
              <a:rPr lang="en-US" dirty="0"/>
              <a:t>Segmentation performed on each tile and jointed by edge interpolation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AD5E7-2373-5AE1-313A-CF6A9BD00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3" y="3143250"/>
            <a:ext cx="5360676" cy="25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4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>
                <a:hlinkClick r:id="rId2"/>
              </a:rPr>
              <a:t>Badrinarayanan</a:t>
            </a:r>
            <a:r>
              <a:rPr lang="en-US" dirty="0">
                <a:hlinkClick r:id="rId2"/>
              </a:rPr>
              <a:t>, et. al., 2016</a:t>
            </a:r>
            <a:r>
              <a:rPr lang="en-US" dirty="0"/>
              <a:t>, was created to overcome limitations of U-Net </a:t>
            </a:r>
          </a:p>
          <a:p>
            <a:r>
              <a:rPr lang="en-US" dirty="0"/>
              <a:t>U-Net is effective, but uses considerable memory </a:t>
            </a:r>
          </a:p>
          <a:p>
            <a:pPr lvl="1"/>
            <a:r>
              <a:rPr lang="en-US" dirty="0"/>
              <a:t>Concatenation operation doubles memory requirement </a:t>
            </a:r>
          </a:p>
          <a:p>
            <a:pPr lvl="1"/>
            <a:r>
              <a:rPr lang="en-US" dirty="0"/>
              <a:t>Slows execution </a:t>
            </a:r>
          </a:p>
          <a:p>
            <a:r>
              <a:rPr lang="en-US" dirty="0" err="1"/>
              <a:t>SegNet</a:t>
            </a:r>
            <a:r>
              <a:rPr lang="en-US" dirty="0"/>
              <a:t>, also uses an </a:t>
            </a:r>
            <a:r>
              <a:rPr lang="en-US" b="1" dirty="0"/>
              <a:t>encoder-decoder architecture </a:t>
            </a:r>
            <a:endParaRPr lang="en-US" dirty="0"/>
          </a:p>
          <a:p>
            <a:pPr lvl="1"/>
            <a:r>
              <a:rPr lang="en-US" dirty="0"/>
              <a:t>Reduces memory use </a:t>
            </a:r>
          </a:p>
          <a:p>
            <a:pPr lvl="1"/>
            <a:r>
              <a:rPr lang="en-US" dirty="0"/>
              <a:t>More efficient execution  </a:t>
            </a:r>
          </a:p>
        </p:txBody>
      </p:sp>
    </p:spTree>
    <p:extLst>
      <p:ext uri="{BB962C8B-B14F-4D97-AF65-F5344CB8AC3E}">
        <p14:creationId xmlns:p14="http://schemas.microsoft.com/office/powerpoint/2010/main" val="30207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is based on VGG-16, less FC layers   </a:t>
            </a:r>
          </a:p>
          <a:p>
            <a:r>
              <a:rPr lang="en-US" dirty="0"/>
              <a:t>Encoder down-samples with 2x2 max-pooling</a:t>
            </a:r>
          </a:p>
          <a:p>
            <a:r>
              <a:rPr lang="en-US" dirty="0"/>
              <a:t>Decoder is inverse convolutional layers of VGG-16</a:t>
            </a:r>
          </a:p>
          <a:p>
            <a:r>
              <a:rPr lang="en-US" dirty="0"/>
              <a:t>Decoder up-samples with 2x2 convolution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20149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creates feature pyramid  </a:t>
            </a:r>
          </a:p>
          <a:p>
            <a:r>
              <a:rPr lang="en-US" dirty="0"/>
              <a:t>Output layer is </a:t>
            </a:r>
            <a:r>
              <a:rPr lang="en-US" dirty="0" err="1"/>
              <a:t>softmax</a:t>
            </a:r>
            <a:r>
              <a:rPr lang="en-US" dirty="0"/>
              <a:t> layers – In yellow</a:t>
            </a:r>
          </a:p>
          <a:p>
            <a:r>
              <a:rPr lang="en-US" dirty="0"/>
              <a:t>Network training with categorical cross-entropy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14760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6841"/>
            <a:ext cx="10515600" cy="550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850781"/>
            <a:ext cx="6312210" cy="449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SegNet</a:t>
            </a:r>
            <a:r>
              <a:rPr lang="en-US" dirty="0"/>
              <a:t> does not use concatenation with feature pyramid to save memory   </a:t>
            </a:r>
          </a:p>
          <a:p>
            <a:r>
              <a:rPr lang="en-US" dirty="0"/>
              <a:t>Max-pooling indices created in feature pyramid</a:t>
            </a:r>
          </a:p>
          <a:p>
            <a:r>
              <a:rPr lang="en-US" dirty="0"/>
              <a:t>Max-pooling indices map value to up-sampled image</a:t>
            </a:r>
          </a:p>
          <a:p>
            <a:r>
              <a:rPr lang="en-US" dirty="0"/>
              <a:t>Convolution layer decodes the values to higher-resolution feature map</a:t>
            </a:r>
          </a:p>
          <a:p>
            <a:r>
              <a:rPr lang="en-US" dirty="0"/>
              <a:t>Max-pooling indices require less memory – similar to a hash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58522-E481-38F5-3E94-D56B2CA0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37" y="2401545"/>
            <a:ext cx="4429939" cy="4041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7D5ABE-A0DF-4455-884E-0F3F525AC401}"/>
              </a:ext>
            </a:extLst>
          </p:cNvPr>
          <p:cNvSpPr/>
          <p:nvPr/>
        </p:nvSpPr>
        <p:spPr>
          <a:xfrm>
            <a:off x="10937631" y="4229100"/>
            <a:ext cx="1254369" cy="101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2F4A18-CFB7-1B47-3106-27912FDEA7FE}"/>
              </a:ext>
            </a:extLst>
          </p:cNvPr>
          <p:cNvSpPr/>
          <p:nvPr/>
        </p:nvSpPr>
        <p:spPr>
          <a:xfrm>
            <a:off x="8029587" y="322215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210B60-B47A-11AA-9781-B3A1CB7F672F}"/>
              </a:ext>
            </a:extLst>
          </p:cNvPr>
          <p:cNvSpPr/>
          <p:nvPr/>
        </p:nvSpPr>
        <p:spPr>
          <a:xfrm>
            <a:off x="8728053" y="3555326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764136-37F6-8444-7DB7-F53010DB1627}"/>
              </a:ext>
            </a:extLst>
          </p:cNvPr>
          <p:cNvSpPr/>
          <p:nvPr/>
        </p:nvSpPr>
        <p:spPr>
          <a:xfrm>
            <a:off x="9133406" y="3828461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6B6500-477A-0CAB-C1BE-31C859AC1AA0}"/>
              </a:ext>
            </a:extLst>
          </p:cNvPr>
          <p:cNvSpPr/>
          <p:nvPr/>
        </p:nvSpPr>
        <p:spPr>
          <a:xfrm>
            <a:off x="8073049" y="422182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</a:t>
            </a:r>
            <a:r>
              <a:rPr lang="en-US" dirty="0" err="1"/>
              <a:t>SegNet</a:t>
            </a:r>
            <a:r>
              <a:rPr lang="en-US" dirty="0"/>
              <a:t>, work?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7F9B4-ABAE-75D7-73E4-17A7143C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2" y="1777610"/>
            <a:ext cx="11391255" cy="34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6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semantic segmentation with </a:t>
            </a:r>
            <a:r>
              <a:rPr lang="en-US" dirty="0" err="1"/>
              <a:t>SegNet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7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845236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Instance segmentation algorithms seek to label pixels for individual instances of objects</a:t>
            </a:r>
          </a:p>
          <a:p>
            <a:r>
              <a:rPr lang="en-US" dirty="0"/>
              <a:t>In contrast, sematic segmentation attempts to label pixels of the same type of object </a:t>
            </a:r>
          </a:p>
          <a:p>
            <a:r>
              <a:rPr lang="en-US" dirty="0"/>
              <a:t>Instance segmentation is more challenging task  </a:t>
            </a:r>
          </a:p>
          <a:p>
            <a:r>
              <a:rPr lang="en-US" dirty="0"/>
              <a:t>Is multi-task problem, detection and segmentation  </a:t>
            </a:r>
          </a:p>
          <a:p>
            <a:r>
              <a:rPr lang="en-US" dirty="0"/>
              <a:t>Background pixels are left unclassified  </a:t>
            </a:r>
          </a:p>
          <a:p>
            <a:r>
              <a:rPr lang="en-US" dirty="0"/>
              <a:t>Instance segmentation is closely related to 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4912329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Mask R-CNN is based on the Faster R-CNN architecture </a:t>
            </a:r>
          </a:p>
          <a:p>
            <a:r>
              <a:rPr lang="en-US" dirty="0"/>
              <a:t>Adds a branch to detect and label pixels of object instances</a:t>
            </a:r>
          </a:p>
          <a:p>
            <a:r>
              <a:rPr lang="en-US" dirty="0"/>
              <a:t>Classifier branch votes for object category </a:t>
            </a:r>
          </a:p>
          <a:p>
            <a:r>
              <a:rPr lang="en-US" dirty="0" err="1"/>
              <a:t>RoIAlign</a:t>
            </a:r>
            <a:r>
              <a:rPr lang="en-US" dirty="0"/>
              <a:t> pool improves resolution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Mask R-CNN is based on Faster R-CNN, </a:t>
            </a:r>
            <a:r>
              <a:rPr lang="en-US" dirty="0">
                <a:hlinkClick r:id="rId2"/>
              </a:rPr>
              <a:t>Ren, et. al., 2016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6246222" cy="41991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can use any pre-trained convolutional model to create feature maps </a:t>
            </a:r>
          </a:p>
          <a:p>
            <a:r>
              <a:rPr lang="en-US" dirty="0"/>
              <a:t>A branch computes region proposals and different scales for objects </a:t>
            </a:r>
          </a:p>
          <a:p>
            <a:r>
              <a:rPr lang="en-US" dirty="0" err="1"/>
              <a:t>RoI</a:t>
            </a:r>
            <a:r>
              <a:rPr lang="en-US" dirty="0"/>
              <a:t> pooling combines features with proposals  </a:t>
            </a:r>
          </a:p>
          <a:p>
            <a:r>
              <a:rPr lang="en-US" dirty="0"/>
              <a:t>Classifier identifies and classifies objects </a:t>
            </a:r>
          </a:p>
          <a:p>
            <a:r>
              <a:rPr lang="en-US" dirty="0"/>
              <a:t>Maximal suppression used to find best </a:t>
            </a:r>
            <a:r>
              <a:rPr lang="en-US" dirty="0" err="1"/>
              <a:t>RoIs</a:t>
            </a:r>
            <a:r>
              <a:rPr lang="en-US" dirty="0"/>
              <a:t> and object categories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242C8-338F-A5DD-9396-DBAF41FF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61" y="1702489"/>
            <a:ext cx="4771542" cy="49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72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Increasing resolution in Mask R-CNN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19" y="1866506"/>
            <a:ext cx="6915525" cy="4656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</a:t>
            </a:r>
            <a:r>
              <a:rPr lang="en-US" dirty="0" err="1"/>
              <a:t>RoIPooling</a:t>
            </a:r>
            <a:r>
              <a:rPr lang="en-US" dirty="0"/>
              <a:t> coarsely quantized onto coarse 7x7 feature map </a:t>
            </a:r>
          </a:p>
          <a:p>
            <a:r>
              <a:rPr lang="en-US" dirty="0" err="1"/>
              <a:t>RoIPooling</a:t>
            </a:r>
            <a:r>
              <a:rPr lang="en-US" dirty="0"/>
              <a:t> does not allow accurate segmentation </a:t>
            </a:r>
          </a:p>
          <a:p>
            <a:r>
              <a:rPr lang="en-US" dirty="0"/>
              <a:t>Mask R-CNN uses </a:t>
            </a:r>
            <a:r>
              <a:rPr lang="en-US" b="1" dirty="0" err="1"/>
              <a:t>RoIAlign</a:t>
            </a:r>
            <a:r>
              <a:rPr lang="en-US" dirty="0"/>
              <a:t> to achieve pixel-level segmentation accuracy </a:t>
            </a:r>
          </a:p>
          <a:p>
            <a:r>
              <a:rPr lang="en-US" dirty="0"/>
              <a:t> </a:t>
            </a:r>
            <a:r>
              <a:rPr lang="en-US" dirty="0" err="1"/>
              <a:t>RoIAlign</a:t>
            </a:r>
            <a:r>
              <a:rPr lang="en-US" dirty="0"/>
              <a:t> uses bilinear interpolation to compute 4 values in each bin</a:t>
            </a:r>
          </a:p>
          <a:p>
            <a:r>
              <a:rPr lang="en-US" dirty="0"/>
              <a:t>Apply max or average pooling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74D29-B425-FFA1-5BA0-BFE4CF491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97" y="2056172"/>
            <a:ext cx="4147008" cy="41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2990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Head architectures for Mask R-CNN</a:t>
            </a:r>
          </a:p>
          <a:p>
            <a:r>
              <a:rPr lang="en-US" dirty="0"/>
              <a:t>Head branches used to label object pixels, the</a:t>
            </a:r>
            <a:r>
              <a:rPr lang="en-US" b="1" dirty="0"/>
              <a:t> mask</a:t>
            </a:r>
          </a:p>
          <a:p>
            <a:r>
              <a:rPr lang="en-US" dirty="0"/>
              <a:t>He, et. al., tried several backbones with corresponding head architectures  </a:t>
            </a:r>
          </a:p>
          <a:p>
            <a:r>
              <a:rPr lang="en-US" dirty="0"/>
              <a:t>Different head architectures reflect how different scale are managed in backbone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3BCF-6E88-0B21-221E-BD92ABF3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36" y="4114800"/>
            <a:ext cx="8252041" cy="26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Training Mask R-CNN</a:t>
                </a:r>
              </a:p>
              <a:p>
                <a:r>
                  <a:rPr lang="en-US" dirty="0"/>
                  <a:t>Requires multi-task loss function  for object detection, classification and segmentation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 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object classification, per Faster R-CNN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regression loss for box offset and dimensions, per Faster R-CNN</a:t>
                </a:r>
              </a:p>
              <a:p>
                <a:pPr marL="1658938" indent="-1144588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pixels within instance mask, on computed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sz="2400" dirty="0"/>
                  <a:t> and for highest probability object class – form of maximal suppression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k</a:t>
                </a:r>
                <a:r>
                  <a:rPr lang="en-US" dirty="0"/>
                  <a:t> classes, mask for most probable class is retained – non-maximal suppression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95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Mask R-CNN work?</a:t>
            </a:r>
          </a:p>
          <a:p>
            <a:r>
              <a:rPr lang="en-US" dirty="0"/>
              <a:t>He, et. al., compared Mask R-CNN to other models and to various choices of feature map generating backbones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B3589-9715-C641-D997-7FA16ADBF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2" y="2545237"/>
            <a:ext cx="11349759" cy="25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1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Instance segmentation with Mask R-CNN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B9A93-D467-FAC5-4DB8-7A06B4B6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1687492"/>
            <a:ext cx="10921763" cy="41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76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597851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segmentation combines the instance segmentation and semantic segmentation tasks </a:t>
            </a:r>
          </a:p>
          <a:p>
            <a:r>
              <a:rPr lang="en-US" dirty="0"/>
              <a:t>Instance segmentation of foreground objects  </a:t>
            </a:r>
          </a:p>
          <a:p>
            <a:r>
              <a:rPr lang="en-US" dirty="0"/>
              <a:t>Semantic segmentation of background pixels</a:t>
            </a:r>
          </a:p>
          <a:p>
            <a:r>
              <a:rPr lang="en-US" dirty="0"/>
              <a:t>Evaluate joint task with PQ</a:t>
            </a:r>
          </a:p>
          <a:p>
            <a:r>
              <a:rPr lang="en-US" dirty="0"/>
              <a:t>Or, independently evaluate:  </a:t>
            </a:r>
          </a:p>
          <a:p>
            <a:pPr lvl="1"/>
            <a:r>
              <a:rPr lang="en-US" dirty="0" err="1"/>
              <a:t>mAP</a:t>
            </a:r>
            <a:r>
              <a:rPr lang="en-US" dirty="0"/>
              <a:t>, </a:t>
            </a:r>
            <a:r>
              <a:rPr lang="en-US" dirty="0" err="1"/>
              <a:t>mIoU</a:t>
            </a:r>
            <a:r>
              <a:rPr lang="en-US" dirty="0"/>
              <a:t>, for instance segmentation   </a:t>
            </a:r>
          </a:p>
          <a:p>
            <a:pPr lvl="1"/>
            <a:r>
              <a:rPr lang="en-US" dirty="0"/>
              <a:t>Average accuracy, AP, etc. for sematic segmentation </a:t>
            </a:r>
          </a:p>
        </p:txBody>
      </p:sp>
    </p:spTree>
    <p:extLst>
      <p:ext uri="{BB962C8B-B14F-4D97-AF65-F5344CB8AC3E}">
        <p14:creationId xmlns:p14="http://schemas.microsoft.com/office/powerpoint/2010/main" val="29773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feature pyramid network, </a:t>
            </a:r>
            <a:r>
              <a:rPr lang="en-US" dirty="0">
                <a:hlinkClick r:id="rId2"/>
              </a:rPr>
              <a:t>Kirillov, et. al., 2019</a:t>
            </a:r>
            <a:r>
              <a:rPr lang="en-US" dirty="0"/>
              <a:t>, performs panoptic segmentation at multiple scales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416664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a convolutional feature pyramid to create multi-scale feature map </a:t>
            </a:r>
          </a:p>
          <a:p>
            <a:r>
              <a:rPr lang="en-US" dirty="0"/>
              <a:t>Instance segmentation branch performs instance segmentation within bounding boxes   </a:t>
            </a:r>
          </a:p>
          <a:p>
            <a:r>
              <a:rPr lang="en-US" dirty="0"/>
              <a:t>Semantic segmentation performed outside instance masks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97066-90DB-F8ED-1050-83EE6987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08" y="2088037"/>
            <a:ext cx="5683589" cy="4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Panoptic feature pyramid network, </a:t>
                </a:r>
                <a:r>
                  <a:rPr lang="en-US" dirty="0">
                    <a:hlinkClick r:id="rId2"/>
                  </a:rPr>
                  <a:t>Kirillov, et. al., 2019</a:t>
                </a:r>
                <a:r>
                  <a:rPr lang="en-US" dirty="0"/>
                  <a:t>, performs panoptic segmentation at multiple scales </a:t>
                </a:r>
              </a:p>
              <a:p>
                <a:r>
                  <a:rPr lang="en-US" dirty="0"/>
                  <a:t>Panoptic segmentation is a </a:t>
                </a:r>
                <a:r>
                  <a:rPr lang="en-US" b="1" dirty="0"/>
                  <a:t>multitask learning problem  </a:t>
                </a:r>
              </a:p>
              <a:p>
                <a:r>
                  <a:rPr lang="en-US" dirty="0"/>
                  <a:t>Panoptic FPN uses a multitask loss function: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𝑚𝑎𝑠𝑘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</a:t>
                </a:r>
              </a:p>
              <a:p>
                <a:pPr marL="801688" indent="-801688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instance segmentation task – objects in foreground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semantic segmentation task – stuff in background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04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Example, semantic, instance and panoptic segmentation tasks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FA03F-84A7-42AC-AA7A-2B1EC889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91" y="1552357"/>
            <a:ext cx="7012341" cy="50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Indoor and outdoor semantic segmentation with panoptic FCN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8B0A5-EC60-EA54-B3F1-35FCA78A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078610"/>
            <a:ext cx="10848451" cy="29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3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independent branches for instance and semantic segmentation tasks  </a:t>
            </a:r>
          </a:p>
          <a:p>
            <a:r>
              <a:rPr lang="en-US" dirty="0"/>
              <a:t>To improve performance the panoptic FCN integrates both tasks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05876-81B0-7398-4935-91D2A3E7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06" y="3501656"/>
            <a:ext cx="2780908" cy="3238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38BA7F-6E4B-3464-81C3-9E9D58C3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481" y="3501656"/>
            <a:ext cx="3049613" cy="31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pyramid creates multiscale feature map   </a:t>
            </a:r>
          </a:p>
          <a:p>
            <a:r>
              <a:rPr lang="en-US" dirty="0"/>
              <a:t>Encoded features have high resolution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Kernels are learned for instance and semantic segmentation   </a:t>
            </a:r>
          </a:p>
          <a:p>
            <a:r>
              <a:rPr lang="en-US" dirty="0"/>
              <a:t>Kernel fusion creates multitask filters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3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panoptic segmentation </a:t>
            </a:r>
          </a:p>
          <a:p>
            <a:r>
              <a:rPr lang="en-US" dirty="0"/>
              <a:t>Class imbalance is a significant problem when training panoptic segmentation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Li, et. al.,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63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performed numerous experiments to optimize the panoptic FCN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2088037"/>
            <a:ext cx="4800794" cy="4587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Paper includes </a:t>
            </a:r>
            <a:r>
              <a:rPr lang="en-US" b="1" dirty="0"/>
              <a:t>14 tables </a:t>
            </a:r>
            <a:r>
              <a:rPr lang="en-US" dirty="0"/>
              <a:t>and </a:t>
            </a:r>
            <a:r>
              <a:rPr lang="en-US" b="1" dirty="0"/>
              <a:t>1 chart </a:t>
            </a:r>
            <a:r>
              <a:rPr lang="en-US" dirty="0"/>
              <a:t>to summarize the results of these experiments</a:t>
            </a:r>
          </a:p>
          <a:p>
            <a:r>
              <a:rPr lang="en-US" dirty="0"/>
              <a:t>Example, Table 3 summarizes experiments on thresholds and use of class-awareness for merging kernel weights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2FC7B-083F-5EF4-5503-2F280B9EE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78" y="2088037"/>
            <a:ext cx="6312657" cy="36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Panoptic FCN work?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124433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FCN out-performs on speed and accuracy </a:t>
            </a:r>
          </a:p>
          <a:p>
            <a:r>
              <a:rPr lang="en-US" dirty="0"/>
              <a:t>Integrated task architecture exhibits speed advantage  </a:t>
            </a:r>
          </a:p>
          <a:p>
            <a:r>
              <a:rPr lang="en-US" dirty="0"/>
              <a:t>But none of these architectures achieves real-time speed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35EE7-9B44-FCE2-0EC2-647FF034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982" y="1708885"/>
            <a:ext cx="5509531" cy="47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4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88288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Semantic segmentation of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Instance segmentation of objects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al.,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C2FD1-FAF6-6F76-2ED8-38885E9F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8" y="1521069"/>
            <a:ext cx="8836120" cy="47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5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Panoptic segmentation of objects and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4628E-2150-B956-9AD7-8DA182C8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1539532"/>
            <a:ext cx="11137507" cy="46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71094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Sematic segmentation </a:t>
                </a:r>
                <a:r>
                  <a:rPr lang="en-US" dirty="0"/>
                  <a:t>algorithms </a:t>
                </a:r>
                <a:r>
                  <a:rPr lang="en-US" b="1" dirty="0"/>
                  <a:t>evaluated pixel-wise</a:t>
                </a:r>
                <a:r>
                  <a:rPr lang="en-US" dirty="0"/>
                  <a:t>    </a:t>
                </a:r>
              </a:p>
              <a:p>
                <a:r>
                  <a:rPr lang="en-US" dirty="0"/>
                  <a:t>Have k-classes of labeled pixels</a:t>
                </a:r>
              </a:p>
              <a:p>
                <a:pPr lvl="1"/>
                <a:r>
                  <a:rPr lang="en-US" dirty="0"/>
                  <a:t>k-types of stuff </a:t>
                </a:r>
              </a:p>
              <a:p>
                <a:pPr lvl="1"/>
                <a:r>
                  <a:rPr lang="en-US" dirty="0"/>
                  <a:t>Null or undetermined category for </a:t>
                </a:r>
                <a:r>
                  <a:rPr lang="en-US" dirty="0" err="1"/>
                  <a:t>unlabled</a:t>
                </a:r>
                <a:r>
                  <a:rPr lang="en-US" dirty="0"/>
                  <a:t> pixels </a:t>
                </a:r>
              </a:p>
              <a:p>
                <a:r>
                  <a:rPr lang="en-US" dirty="0"/>
                  <a:t>Use TP, TN, FP, FN</a:t>
                </a:r>
              </a:p>
              <a:p>
                <a:r>
                  <a:rPr lang="en-US" dirty="0"/>
                  <a:t>Average over the k-classes   </a:t>
                </a:r>
              </a:p>
              <a:p>
                <a:pPr lvl="1"/>
                <a:r>
                  <a:rPr lang="en-US" dirty="0"/>
                  <a:t>Average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precision</a:t>
                </a:r>
              </a:p>
              <a:p>
                <a:pPr lvl="1"/>
                <a:r>
                  <a:rPr lang="en-US" dirty="0"/>
                  <a:t>Average recall</a:t>
                </a:r>
              </a:p>
              <a:p>
                <a:pPr lvl="1"/>
                <a:r>
                  <a:rPr lang="en-US" dirty="0"/>
                  <a:t>etc.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4613</TotalTime>
  <Words>2251</Words>
  <Application>Microsoft Office PowerPoint</Application>
  <PresentationFormat>Widescreen</PresentationFormat>
  <Paragraphs>389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Inter</vt:lpstr>
      <vt:lpstr>Office Theme</vt:lpstr>
      <vt:lpstr>CSCI E-25 Computer Vision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Evaluation of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Sematic Segmentation of Images </vt:lpstr>
      <vt:lpstr>Deep Sematic Segmentation of Images </vt:lpstr>
      <vt:lpstr>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of Images </vt:lpstr>
      <vt:lpstr>Deep Instance Segmentation of Images </vt:lpstr>
      <vt:lpstr>Panoptic Segmentation Algorithms</vt:lpstr>
      <vt:lpstr>Deep Panoptic Segmentation Algorithms</vt:lpstr>
      <vt:lpstr>Deep Panoptic Segmentation Algorithms</vt:lpstr>
      <vt:lpstr>Deep Panoptic Segmentation Algorithms</vt:lpstr>
      <vt:lpstr>Deep Instance Segmentation of Images 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355</cp:revision>
  <dcterms:created xsi:type="dcterms:W3CDTF">2022-04-24T20:15:20Z</dcterms:created>
  <dcterms:modified xsi:type="dcterms:W3CDTF">2023-04-26T02:04:35Z</dcterms:modified>
</cp:coreProperties>
</file>